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85" r:id="rId2"/>
    <p:sldId id="272" r:id="rId3"/>
    <p:sldId id="286" r:id="rId4"/>
    <p:sldId id="287" r:id="rId5"/>
    <p:sldId id="274" r:id="rId6"/>
    <p:sldId id="280" r:id="rId7"/>
    <p:sldId id="290" r:id="rId8"/>
    <p:sldId id="291" r:id="rId9"/>
    <p:sldId id="292" r:id="rId10"/>
    <p:sldId id="282" r:id="rId11"/>
    <p:sldId id="28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6444"/>
    <a:srgbClr val="D7BA62"/>
    <a:srgbClr val="0085A5"/>
    <a:srgbClr val="A4404C"/>
    <a:srgbClr val="C5B06E"/>
    <a:srgbClr val="FBF3A0"/>
    <a:srgbClr val="6EBD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9758" autoAdjust="0"/>
  </p:normalViewPr>
  <p:slideViewPr>
    <p:cSldViewPr snapToGrid="0">
      <p:cViewPr>
        <p:scale>
          <a:sx n="81" d="100"/>
          <a:sy n="81" d="100"/>
        </p:scale>
        <p:origin x="-754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6357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201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323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137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253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096970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943117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659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636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123513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378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6C844E5-4D7C-49E0-995C-30F4D5BD0FA9}" type="datetimeFigureOut">
              <a:rPr lang="it-IT" smtClean="0"/>
              <a:pPr/>
              <a:t>20/09/2020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EA3512-5294-4943-BB04-5335EE1296D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155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8432" y="742950"/>
            <a:ext cx="4227788" cy="575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820194" y="2165150"/>
            <a:ext cx="6884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2">
                    <a:lumMod val="50000"/>
                  </a:schemeClr>
                </a:solidFill>
              </a:rPr>
              <a:t>NEL CUORE DEL MONDO</a:t>
            </a:r>
          </a:p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«Ecco il tuo campo, </a:t>
            </a:r>
            <a:endParaRPr lang="it-IT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ecco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dove devi lavorare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 algn="ctr"/>
            <a:endParaRPr lang="it-IT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it-IT" sz="3200" b="1" dirty="0">
                <a:solidFill>
                  <a:schemeClr val="accent2">
                    <a:lumMod val="75000"/>
                  </a:schemeClr>
                </a:solidFill>
              </a:rPr>
              <a:t>Proposta pastorale 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2020-2021</a:t>
            </a:r>
            <a:endParaRPr lang="it-I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PASTRALE GIOVANILE 2013-2019\PROPOSTA PASTORALE\PROPOSTA PASTORALE 2021\LOGO\9_dream_one_time_Tavola disegn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32" y="381739"/>
            <a:ext cx="4227788" cy="597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56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00649" y="774715"/>
            <a:ext cx="6711043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E’ allora importante individuare i campi dove occorre esserci, dove occorre educare per:</a:t>
            </a:r>
          </a:p>
          <a:p>
            <a:endParaRPr lang="it-IT" sz="15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it-IT" sz="2800" dirty="0" smtClean="0"/>
              <a:t>- Educare alla cittadinanza e all’impegno sociale</a:t>
            </a:r>
          </a:p>
          <a:p>
            <a:pPr lvl="0"/>
            <a:r>
              <a:rPr lang="it-IT" sz="2800" dirty="0" smtClean="0"/>
              <a:t>- Educare all’impegno politico</a:t>
            </a:r>
          </a:p>
          <a:p>
            <a:pPr lvl="0"/>
            <a:r>
              <a:rPr lang="it-IT" sz="2800" dirty="0" smtClean="0"/>
              <a:t>- Educare all’onestà e alla legalità</a:t>
            </a:r>
          </a:p>
          <a:p>
            <a:pPr lvl="0"/>
            <a:r>
              <a:rPr lang="it-IT" sz="2800" dirty="0" smtClean="0"/>
              <a:t>- Educare a crescere nella sensibilità e nella corresponsabilità dentro un mondo in movimento e in migrazione</a:t>
            </a:r>
          </a:p>
          <a:p>
            <a:pPr lvl="0"/>
            <a:r>
              <a:rPr lang="it-IT" sz="2800" dirty="0" smtClean="0"/>
              <a:t>- Educare a prendersi cura del creato</a:t>
            </a:r>
          </a:p>
          <a:p>
            <a:pPr lvl="0"/>
            <a:r>
              <a:rPr lang="it-IT" sz="2800" dirty="0" smtClean="0"/>
              <a:t>- Educare alla difesa dei diritti umani, specialmente quelli dei minori.</a:t>
            </a:r>
          </a:p>
          <a:p>
            <a:endParaRPr lang="it-IT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Impasto al lievito madre (anche detto lievito naturale, madre ..."/>
          <p:cNvPicPr>
            <a:picLocks noChangeAspect="1" noChangeArrowheads="1"/>
          </p:cNvPicPr>
          <p:nvPr/>
        </p:nvPicPr>
        <p:blipFill>
          <a:blip r:embed="rId2" cstate="print"/>
          <a:srcRect l="13303" t="-5183" r="39546" b="7724"/>
          <a:stretch>
            <a:fillRect/>
          </a:stretch>
        </p:blipFill>
        <p:spPr bwMode="auto">
          <a:xfrm>
            <a:off x="-252535" y="-626284"/>
            <a:ext cx="4936442" cy="748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59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9" t="16347" r="67622" b="15024"/>
          <a:stretch/>
        </p:blipFill>
        <p:spPr>
          <a:xfrm>
            <a:off x="216817" y="534043"/>
            <a:ext cx="2413261" cy="285346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86640" y="1450349"/>
            <a:ext cx="80881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Signore Gesù, tu sei la luce del mondo.      Rendici trasparenti affinché attraverso di noi                tu riesca a illuminare le vite dei giovani                    che ci donerai di incontrare.                                Insegnaci a essere come lievito, come il sale, umili e capaci di dare sapore, perché, la nostra piccola presenza, nella vastità dei cortili regali ai giovani il gusto del tuo amore.  Amen!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8516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9" t="16347" r="67622" b="15024"/>
          <a:stretch/>
        </p:blipFill>
        <p:spPr>
          <a:xfrm>
            <a:off x="383107" y="661685"/>
            <a:ext cx="3610881" cy="426954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515542" y="1012372"/>
            <a:ext cx="76727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Proposta triennale:</a:t>
            </a:r>
          </a:p>
          <a:p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2024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it-IT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bicentenario del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sogno dei nove anni </a:t>
            </a:r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28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it-IT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2020/2021: </a:t>
            </a:r>
            <a:r>
              <a:rPr lang="it-IT" sz="2000" b="1" dirty="0" smtClean="0"/>
              <a:t> “Ecco il tuo campo, ecco dove devi lavorare.</a:t>
            </a:r>
            <a:endParaRPr lang="it-IT" sz="2000" dirty="0" smtClean="0"/>
          </a:p>
          <a:p>
            <a:endParaRPr lang="it-IT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2021/2022:  «Renditi umile, forte e robusto»</a:t>
            </a:r>
          </a:p>
          <a:p>
            <a:pPr marL="0" lvl="2">
              <a:tabLst>
                <a:tab pos="1166813" algn="l"/>
              </a:tabLst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it-IT" dirty="0" smtClean="0"/>
              <a:t>È un programma di formazione della personalità, che prepara alla 	missione e chiarisce che tutti noi siamo </a:t>
            </a:r>
            <a:r>
              <a:rPr lang="it-IT" b="1" dirty="0" smtClean="0"/>
              <a:t>“amati e chiamati”.</a:t>
            </a:r>
            <a:endParaRPr lang="it-IT" dirty="0" smtClean="0"/>
          </a:p>
          <a:p>
            <a:pPr marL="0" lvl="2">
              <a:buNone/>
              <a:tabLst>
                <a:tab pos="1166813" algn="l"/>
              </a:tabLst>
            </a:pP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pPr marL="0" lvl="2">
              <a:tabLst>
                <a:tab pos="1257300" algn="l"/>
              </a:tabLst>
            </a:pPr>
            <a:r>
              <a:rPr lang="it-IT" sz="2000" b="1" dirty="0" smtClean="0">
                <a:latin typeface="Calibri" pitchFamily="34" charset="0"/>
                <a:cs typeface="Calibri" pitchFamily="34" charset="0"/>
              </a:rPr>
              <a:t>2022/2023: «Non con le percosse, ma con la mansuetudine e colla 	carità»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0" lvl="2">
              <a:tabLst>
                <a:tab pos="1257300" algn="l"/>
              </a:tabLst>
            </a:pPr>
            <a:r>
              <a:rPr lang="it-IT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Formazione personale e comunitaria che valorizza la nostra  	presenza attiva in mezzo ai giovani</a:t>
            </a:r>
            <a:r>
              <a:rPr lang="it-IT" b="1" dirty="0">
                <a:latin typeface="Calibri" pitchFamily="34" charset="0"/>
                <a:cs typeface="Calibri" pitchFamily="34" charset="0"/>
              </a:rPr>
              <a:t>	  	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it-IT" b="0" i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4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92185" y="1177541"/>
            <a:ext cx="6278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il </a:t>
            </a:r>
            <a:r>
              <a:rPr lang="it-IT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sogno dei 9 </a:t>
            </a:r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</a:t>
            </a:r>
          </a:p>
        </p:txBody>
      </p:sp>
      <p:pic>
        <p:nvPicPr>
          <p:cNvPr id="1026" name="Picture 2" descr="C:\Users\USER\Desktop\PASTRALE GIOVANILE 2013-2019\PROPOSTA PASTORALE\PROPOSTA PASTORALE 2021\LOGO\9_dream_one_time_Tavola disegn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65" y="1039679"/>
            <a:ext cx="2617039" cy="37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5754" y="455217"/>
            <a:ext cx="2690598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CasellaDiTesto 12"/>
          <p:cNvSpPr txBox="1"/>
          <p:nvPr/>
        </p:nvSpPr>
        <p:spPr>
          <a:xfrm>
            <a:off x="2482347" y="2184003"/>
            <a:ext cx="660509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Sappiamo che d</a:t>
            </a:r>
            <a:r>
              <a:rPr lang="it-IT" sz="3200" b="1" dirty="0" smtClean="0"/>
              <a:t>on Bosco è un grande sognatore</a:t>
            </a:r>
            <a:r>
              <a:rPr lang="it-IT" sz="3200" dirty="0" smtClean="0"/>
              <a:t> e che in qualche modo i suoi sogni rispecchiano anche le scelte della sua vita e rimarcano ancora con più forza ciò che gli stava davvero a cuore:</a:t>
            </a:r>
            <a:r>
              <a:rPr lang="it-IT" sz="3200" b="1" dirty="0" smtClean="0"/>
              <a:t> il bene dei ragazzi, nel tempo e nell'eternità</a:t>
            </a:r>
            <a:r>
              <a:rPr lang="it-IT" sz="3200" dirty="0" smtClean="0"/>
              <a:t>.</a:t>
            </a:r>
          </a:p>
          <a:p>
            <a:pPr algn="ctr"/>
            <a:endParaRPr lang="it-I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PASTRALE GIOVANILE 2013-2019\PROPOSTA PASTORALE\PROPOSTA PASTORALE 2021\LOGO\9_dream_one_time_Tavola disegno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696" y="480391"/>
            <a:ext cx="4208811" cy="59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82069" y="1628115"/>
            <a:ext cx="4126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dirty="0" smtClean="0"/>
              <a:t>“Non con le percosse … </a:t>
            </a:r>
          </a:p>
          <a:p>
            <a:pPr algn="r"/>
            <a:r>
              <a:rPr lang="it-IT" sz="2800" dirty="0" smtClean="0"/>
              <a:t>ma con la mansuetudine … (amorevolezza)…</a:t>
            </a:r>
          </a:p>
        </p:txBody>
      </p:sp>
      <p:sp>
        <p:nvSpPr>
          <p:cNvPr id="6" name="Rettangolo 5"/>
          <p:cNvSpPr/>
          <p:nvPr/>
        </p:nvSpPr>
        <p:spPr>
          <a:xfrm>
            <a:off x="404511" y="1598465"/>
            <a:ext cx="38943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Ecco perché possiamo dire che il sogno dei 9 anni è il testamento che Don Bosco ci ha lasciato, è considerato un testo sacro perché racchiude un’autorevolezza carismatica:</a:t>
            </a:r>
          </a:p>
        </p:txBody>
      </p:sp>
      <p:sp>
        <p:nvSpPr>
          <p:cNvPr id="8" name="Rettangolo 7"/>
          <p:cNvSpPr/>
          <p:nvPr/>
        </p:nvSpPr>
        <p:spPr>
          <a:xfrm>
            <a:off x="7557268" y="3817977"/>
            <a:ext cx="4147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dirty="0" smtClean="0"/>
              <a:t>E’ pertanto un invito a lasciarci ispirare,                   è un’intuizione del carisma </a:t>
            </a:r>
          </a:p>
        </p:txBody>
      </p:sp>
    </p:spTree>
    <p:extLst>
      <p:ext uri="{BB962C8B-B14F-4D97-AF65-F5344CB8AC3E}">
        <p14:creationId xmlns:p14="http://schemas.microsoft.com/office/powerpoint/2010/main" xmlns="" val="38710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 PGS Ardor Melzo – PGS Ardor Melz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7216">
            <a:off x="7089984" y="3904928"/>
            <a:ext cx="4089860" cy="22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ronavirus, oltre 150 mila casi nel mondo: 5.600 morti"/>
          <p:cNvPicPr>
            <a:picLocks noChangeAspect="1" noChangeArrowheads="1"/>
          </p:cNvPicPr>
          <p:nvPr/>
        </p:nvPicPr>
        <p:blipFill>
          <a:blip r:embed="rId3" cstate="print"/>
          <a:srcRect t="11428" b="25086"/>
          <a:stretch>
            <a:fillRect/>
          </a:stretch>
        </p:blipFill>
        <p:spPr bwMode="auto">
          <a:xfrm>
            <a:off x="4415675" y="1951802"/>
            <a:ext cx="3938285" cy="155067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336222" y="788452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NEL CUORE DEL 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MONDO</a:t>
            </a:r>
          </a:p>
          <a:p>
            <a:pPr algn="ctr"/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…nella contemporaneità</a:t>
            </a:r>
          </a:p>
          <a:p>
            <a:pPr algn="ctr"/>
            <a:endParaRPr lang="it-IT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Che differenza c'è tra epidemia e pandemia? | L'HuffPost"/>
          <p:cNvPicPr>
            <a:picLocks noChangeAspect="1" noChangeArrowheads="1"/>
          </p:cNvPicPr>
          <p:nvPr/>
        </p:nvPicPr>
        <p:blipFill rotWithShape="1">
          <a:blip r:embed="rId4" cstate="print"/>
          <a:srcRect l="22766" t="14438" r="24593" b="1"/>
          <a:stretch/>
        </p:blipFill>
        <p:spPr bwMode="auto">
          <a:xfrm rot="440427">
            <a:off x="8935635" y="220059"/>
            <a:ext cx="2826445" cy="3062694"/>
          </a:xfrm>
          <a:prstGeom prst="rect">
            <a:avLst/>
          </a:prstGeom>
          <a:noFill/>
        </p:spPr>
      </p:pic>
      <p:pic>
        <p:nvPicPr>
          <p:cNvPr id="10" name="Picture 2" descr="C:\Users\USER\Desktop\PASTRALE GIOVANILE 2013-2019\PROPOSTA PASTORALE\PROPOSTA PASTORALE 2021\LOGO\9_dream_one_time_Tavola disegno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85" y="365409"/>
            <a:ext cx="2617039" cy="37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 Micine si scottano con l'Ardor Melzo – CEM Torricelli Lombardini V14  SSDaR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5545">
            <a:off x="2374770" y="3931271"/>
            <a:ext cx="3503861" cy="233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24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9" t="16347" r="67622" b="15024"/>
          <a:stretch/>
        </p:blipFill>
        <p:spPr>
          <a:xfrm>
            <a:off x="383108" y="661686"/>
            <a:ext cx="1826694" cy="215990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84251" y="788653"/>
            <a:ext cx="9462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Dobbiamo e vogliamo immergerci nel cuore del mondo, </a:t>
            </a:r>
          </a:p>
          <a:p>
            <a:pPr algn="ctr"/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nella contemporaneità, </a:t>
            </a:r>
          </a:p>
          <a:p>
            <a:pPr algn="ctr"/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per educarci ed educare: come?</a:t>
            </a:r>
            <a:endParaRPr lang="it-IT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07092" y="3637119"/>
            <a:ext cx="94624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it-IT" sz="3600" dirty="0" smtClean="0">
                <a:solidFill>
                  <a:schemeClr val="bg1"/>
                </a:solidFill>
              </a:rPr>
              <a:t> Riconoscendo e prendendoci cura del campo, della casa comune, in un’ottica di ecologia integrale, come dice papa Francesco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981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9" t="16347" r="67622" b="15024"/>
          <a:stretch/>
        </p:blipFill>
        <p:spPr>
          <a:xfrm>
            <a:off x="383108" y="661686"/>
            <a:ext cx="1826694" cy="215990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07092" y="3637119"/>
            <a:ext cx="946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it-IT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31678" y="3231767"/>
            <a:ext cx="9462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3200" dirty="0" smtClean="0">
                <a:solidFill>
                  <a:schemeClr val="bg1"/>
                </a:solidFill>
              </a:rPr>
              <a:t> Scegliendo di stare da discepoli e apostoli: cioè  “Da cittadini responsabili nel  campo a noi affidato”,  essere lievito che si mescola tra la gente, tra i giovani … anche se siamo pochi, non </a:t>
            </a:r>
            <a:r>
              <a:rPr lang="it-IT" sz="3200" dirty="0" err="1" smtClean="0">
                <a:solidFill>
                  <a:schemeClr val="bg1"/>
                </a:solidFill>
              </a:rPr>
              <a:t>importa…</a:t>
            </a:r>
            <a:r>
              <a:rPr lang="it-IT" sz="3200" dirty="0" smtClean="0">
                <a:solidFill>
                  <a:schemeClr val="bg1"/>
                </a:solidFill>
              </a:rPr>
              <a:t> ciò che conta è stare con pazienza e tempo speso </a:t>
            </a:r>
            <a:r>
              <a:rPr lang="it-IT" sz="3200" dirty="0" err="1" smtClean="0">
                <a:solidFill>
                  <a:schemeClr val="bg1"/>
                </a:solidFill>
              </a:rPr>
              <a:t>per…</a:t>
            </a:r>
            <a:endParaRPr lang="it-IT" sz="3200" dirty="0" smtClean="0">
              <a:solidFill>
                <a:schemeClr val="bg1"/>
              </a:solidFill>
            </a:endParaRPr>
          </a:p>
          <a:p>
            <a:pPr lvl="0" algn="ctr">
              <a:buFont typeface="Arial" pitchFamily="34" charset="0"/>
              <a:buChar char="•"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6981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9" t="16347" r="67622" b="15024"/>
          <a:stretch/>
        </p:blipFill>
        <p:spPr>
          <a:xfrm>
            <a:off x="383108" y="661686"/>
            <a:ext cx="1826694" cy="215990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74823" y="556180"/>
            <a:ext cx="946240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it-IT" sz="3200" dirty="0" smtClean="0"/>
              <a:t> </a:t>
            </a:r>
            <a:r>
              <a:rPr lang="it-IT" sz="3000" dirty="0" smtClean="0"/>
              <a:t>Abitando il cortile/la palestra: luoghi di incontro tra i giovani e Dio, luoghi ordinari della loro crescita attraverso la relazione quotidiana che si traduce nella parolina all’orecchio, nella prossimità, nella pedagogia della festa … mediante vie formali e informali …</a:t>
            </a:r>
          </a:p>
          <a:p>
            <a:pPr lvl="0" algn="ctr">
              <a:buFont typeface="Arial" pitchFamily="34" charset="0"/>
              <a:buChar char="•"/>
            </a:pPr>
            <a:endParaRPr lang="it-IT" sz="3200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1407092" y="3637119"/>
            <a:ext cx="9462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it-IT" sz="3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2" descr="PGS Ardor Melz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35" b="20941"/>
          <a:stretch/>
        </p:blipFill>
        <p:spPr bwMode="auto">
          <a:xfrm>
            <a:off x="2705492" y="3130149"/>
            <a:ext cx="7249213" cy="328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81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9" t="16347" r="67622" b="15024"/>
          <a:stretch/>
        </p:blipFill>
        <p:spPr>
          <a:xfrm>
            <a:off x="383107" y="661686"/>
            <a:ext cx="1992447" cy="23558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44886" y="3054867"/>
            <a:ext cx="94624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3200" dirty="0" smtClean="0">
                <a:solidFill>
                  <a:schemeClr val="bg1"/>
                </a:solidFill>
              </a:rPr>
              <a:t>E ancora leggendo, ascoltando e interpretando le sfide del tempo:  avere la capacità di individuare percorsi dove altri vedono solo muri, saper riconoscere possibilità dove altri vedono </a:t>
            </a:r>
            <a:r>
              <a:rPr lang="it-IT" sz="3200" smtClean="0">
                <a:solidFill>
                  <a:schemeClr val="bg1"/>
                </a:solidFill>
              </a:rPr>
              <a:t>solo pericoli …</a:t>
            </a:r>
            <a:endParaRPr lang="it-IT" sz="3200" dirty="0" smtClean="0">
              <a:solidFill>
                <a:schemeClr val="bg1"/>
              </a:solidFill>
            </a:endParaRPr>
          </a:p>
          <a:p>
            <a:r>
              <a:rPr lang="it-IT" sz="3200" dirty="0" smtClean="0">
                <a:solidFill>
                  <a:schemeClr val="bg1"/>
                </a:solidFill>
              </a:rPr>
              <a:t>Così è lo sguardo di DIO PADRE!</a:t>
            </a:r>
          </a:p>
          <a:p>
            <a:r>
              <a:rPr lang="it-IT" sz="3200" dirty="0" smtClean="0">
                <a:solidFill>
                  <a:schemeClr val="bg1"/>
                </a:solidFill>
              </a:rPr>
              <a:t>Così deve essere anche il nostro sguardo!</a:t>
            </a:r>
          </a:p>
          <a:p>
            <a:r>
              <a:rPr lang="it-IT" sz="3200" dirty="0" smtClean="0"/>
              <a:t> </a:t>
            </a:r>
          </a:p>
          <a:p>
            <a:pPr algn="r">
              <a:buFont typeface="Arial" pitchFamily="34" charset="0"/>
              <a:buChar char="•"/>
            </a:pPr>
            <a:endParaRPr lang="it-IT" sz="3000" dirty="0" smtClean="0"/>
          </a:p>
          <a:p>
            <a:pPr lvl="0" algn="ctr">
              <a:buFont typeface="Arial" pitchFamily="34" charset="0"/>
              <a:buChar char="•"/>
            </a:pPr>
            <a:endParaRPr lang="it-IT" sz="32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3440783" y="999241"/>
            <a:ext cx="8154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/>
              <a:t>Il </a:t>
            </a:r>
            <a:r>
              <a:rPr lang="it-IT" sz="3200" dirty="0" err="1" smtClean="0"/>
              <a:t>cortilie</a:t>
            </a:r>
            <a:r>
              <a:rPr lang="it-IT" sz="3200" dirty="0" smtClean="0"/>
              <a:t>/palestra sono i luoghi dove si sviluppano le dinamiche di gruppo e insieme si esprime la gioia di stare insieme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6981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i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ividendi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483</Words>
  <Application>Microsoft Office PowerPoint</Application>
  <PresentationFormat>Personalizzato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Dividendi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Pastorale</dc:creator>
  <cp:lastModifiedBy>utente</cp:lastModifiedBy>
  <cp:revision>135</cp:revision>
  <dcterms:created xsi:type="dcterms:W3CDTF">2020-06-19T08:52:56Z</dcterms:created>
  <dcterms:modified xsi:type="dcterms:W3CDTF">2020-09-20T09:07:48Z</dcterms:modified>
</cp:coreProperties>
</file>